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9144000"/>
  <p:notesSz cx="6858000" cy="9144000"/>
  <p:embeddedFontLst>
    <p:embeddedFont>
      <p:font typeface="Roboto Slab"/>
      <p:regular r:id="rId28"/>
      <p:bold r:id="rId29"/>
    </p:embeddedFont>
    <p:embeddedFont>
      <p:font typeface="Source Sans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Sla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SourceSansPro-bold.fntdata"/><Relationship Id="rId30" Type="http://schemas.openxmlformats.org/officeDocument/2006/relationships/font" Target="fonts/SourceSansPro-regular.fntdata"/><Relationship Id="rId11" Type="http://schemas.openxmlformats.org/officeDocument/2006/relationships/slide" Target="slides/slide7.xml"/><Relationship Id="rId33" Type="http://schemas.openxmlformats.org/officeDocument/2006/relationships/font" Target="fonts/SourceSansPro-boldItalic.fntdata"/><Relationship Id="rId10" Type="http://schemas.openxmlformats.org/officeDocument/2006/relationships/slide" Target="slides/slide6.xml"/><Relationship Id="rId32" Type="http://schemas.openxmlformats.org/officeDocument/2006/relationships/font" Target="fonts/SourceSansPr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274afecd9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274afecd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288c03786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288c0378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292444f56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292444f5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20ed075fd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20ed075fd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521bcc655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521bcc65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20ed075fd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20ed075f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292444f56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292444f56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292444f56_1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292444f56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292444f56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292444f56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292444f56_1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292444f56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274afecd9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274afecd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20ed075fd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20ed075fd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bff550f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bff550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274afecd9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274afecd9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274afecd9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274afecd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274afecd9_2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274afecd9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274afecd9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274afecd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202bbe82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202bbe8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293a245a7_6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293a245a7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288c0378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288c037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288c03786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288c0378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2244"/>
              </a:buClr>
              <a:buSzPts val="6000"/>
              <a:buNone/>
              <a:defRPr b="1" sz="6000">
                <a:solidFill>
                  <a:srgbClr val="FF224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2244"/>
              </a:buClr>
              <a:buSzPts val="4800"/>
              <a:buNone/>
              <a:defRPr b="1" sz="4800">
                <a:solidFill>
                  <a:srgbClr val="FF224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  <p:sp>
        <p:nvSpPr>
          <p:cNvPr id="29" name="Google Shape;29;p3"/>
          <p:cNvSpPr/>
          <p:nvPr/>
        </p:nvSpPr>
        <p:spPr>
          <a:xfrm>
            <a:off x="1469124" y="1039174"/>
            <a:ext cx="102600" cy="103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993124" y="643874"/>
            <a:ext cx="102600" cy="103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4279012" y="486700"/>
            <a:ext cx="64500" cy="60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202300" y="2001200"/>
            <a:ext cx="64500" cy="60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73800" y="2510800"/>
            <a:ext cx="64500" cy="60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354713" y="834388"/>
            <a:ext cx="64500" cy="60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242598" y="382899"/>
            <a:ext cx="124200" cy="1266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65175" y="5031000"/>
            <a:ext cx="64500" cy="60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8698575" y="4177088"/>
            <a:ext cx="102600" cy="103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872406" y="5727278"/>
            <a:ext cx="64500" cy="60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9009275" y="5953500"/>
            <a:ext cx="91800" cy="807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315187" y="6486869"/>
            <a:ext cx="64500" cy="60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7822256" y="6227353"/>
            <a:ext cx="64500" cy="609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7365045" y="6746457"/>
            <a:ext cx="47700" cy="402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7041194" y="5793581"/>
            <a:ext cx="102600" cy="103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6033951" y="6534149"/>
            <a:ext cx="124200" cy="1167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46" name="Google Shape;4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/>
          <p:nvPr>
            <p:ph idx="1" type="body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48" name="Google Shape;48;p4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49" name="Google Shape;49;p4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FF2244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2244"/>
                </a:solidFill>
              </a:endParaRPr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2244"/>
                </a:solidFill>
              </a:endParaRPr>
            </a:p>
          </p:txBody>
        </p:sp>
      </p:grpSp>
      <p:cxnSp>
        <p:nvCxnSpPr>
          <p:cNvPr id="52" name="Google Shape;52;p4"/>
          <p:cNvCxnSpPr>
            <a:endCxn id="50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4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4"/>
          <p:cNvCxnSpPr/>
          <p:nvPr/>
        </p:nvCxnSpPr>
        <p:spPr>
          <a:xfrm flipH="1" rot="10800000">
            <a:off x="4749075" y="753125"/>
            <a:ext cx="95100" cy="348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4"/>
          <p:cNvSpPr/>
          <p:nvPr/>
        </p:nvSpPr>
        <p:spPr>
          <a:xfrm>
            <a:off x="6451913" y="562425"/>
            <a:ext cx="120300" cy="1212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/>
          <p:nvPr/>
        </p:nvSpPr>
        <p:spPr>
          <a:xfrm>
            <a:off x="8028300" y="172262"/>
            <a:ext cx="95100" cy="82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>
            <a:off x="8728400" y="496088"/>
            <a:ext cx="95100" cy="82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"/>
          <p:cNvSpPr/>
          <p:nvPr/>
        </p:nvSpPr>
        <p:spPr>
          <a:xfrm>
            <a:off x="5389872" y="319525"/>
            <a:ext cx="95100" cy="82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4"/>
          <p:cNvSpPr/>
          <p:nvPr/>
        </p:nvSpPr>
        <p:spPr>
          <a:xfrm>
            <a:off x="4408800" y="506750"/>
            <a:ext cx="67800" cy="615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4"/>
          <p:cNvSpPr/>
          <p:nvPr/>
        </p:nvSpPr>
        <p:spPr>
          <a:xfrm>
            <a:off x="3525356" y="460381"/>
            <a:ext cx="84600" cy="82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2658589" y="257433"/>
            <a:ext cx="67800" cy="615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1532257" y="107421"/>
            <a:ext cx="84600" cy="82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82075" y="460375"/>
            <a:ext cx="84600" cy="82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801206" y="650750"/>
            <a:ext cx="67800" cy="615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1787050" y="6237050"/>
            <a:ext cx="79800" cy="756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2165650" y="6368025"/>
            <a:ext cx="48900" cy="423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5"/>
          <p:cNvSpPr/>
          <p:nvPr/>
        </p:nvSpPr>
        <p:spPr>
          <a:xfrm>
            <a:off x="1134575" y="5777481"/>
            <a:ext cx="60900" cy="531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272563" y="6499019"/>
            <a:ext cx="60900" cy="531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>
            <a:off x="613092" y="6277493"/>
            <a:ext cx="48900" cy="423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>
            <a:off x="8988894" y="2718960"/>
            <a:ext cx="90900" cy="876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>
            <a:off x="8912698" y="2178429"/>
            <a:ext cx="60900" cy="531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>
            <a:off x="7776831" y="1649782"/>
            <a:ext cx="79800" cy="756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>
            <a:off x="7764914" y="1156858"/>
            <a:ext cx="60900" cy="531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7907783" y="766339"/>
            <a:ext cx="60900" cy="531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"/>
          <p:cNvSpPr/>
          <p:nvPr/>
        </p:nvSpPr>
        <p:spPr>
          <a:xfrm>
            <a:off x="7131487" y="113917"/>
            <a:ext cx="112200" cy="1065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"/>
          <p:cNvSpPr/>
          <p:nvPr/>
        </p:nvSpPr>
        <p:spPr>
          <a:xfrm>
            <a:off x="8848023" y="111534"/>
            <a:ext cx="60900" cy="636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4" name="Google Shape;84;p6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85" name="Google Shape;85;p6"/>
          <p:cNvSpPr txBox="1"/>
          <p:nvPr>
            <p:ph idx="2" type="body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86" name="Google Shape;86;p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89" name="Google Shape;89;p7"/>
          <p:cNvSpPr txBox="1"/>
          <p:nvPr>
            <p:ph idx="1" type="body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0" name="Google Shape;90;p7"/>
          <p:cNvSpPr txBox="1"/>
          <p:nvPr>
            <p:ph idx="2" type="body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1" name="Google Shape;91;p7"/>
          <p:cNvSpPr txBox="1"/>
          <p:nvPr>
            <p:ph idx="3" type="body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2" name="Google Shape;92;p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2244"/>
                </a:solidFill>
              </a:defRPr>
            </a:lvl1pPr>
            <a:lvl2pPr lvl="1">
              <a:buNone/>
              <a:defRPr>
                <a:solidFill>
                  <a:srgbClr val="FF2244"/>
                </a:solidFill>
              </a:defRPr>
            </a:lvl2pPr>
            <a:lvl3pPr lvl="2">
              <a:buNone/>
              <a:defRPr>
                <a:solidFill>
                  <a:srgbClr val="FF2244"/>
                </a:solidFill>
              </a:defRPr>
            </a:lvl3pPr>
            <a:lvl4pPr lvl="3">
              <a:buNone/>
              <a:defRPr>
                <a:solidFill>
                  <a:srgbClr val="FF2244"/>
                </a:solidFill>
              </a:defRPr>
            </a:lvl4pPr>
            <a:lvl5pPr lvl="4">
              <a:buNone/>
              <a:defRPr>
                <a:solidFill>
                  <a:srgbClr val="FF2244"/>
                </a:solidFill>
              </a:defRPr>
            </a:lvl5pPr>
            <a:lvl6pPr lvl="5">
              <a:buNone/>
              <a:defRPr>
                <a:solidFill>
                  <a:srgbClr val="FF2244"/>
                </a:solidFill>
              </a:defRPr>
            </a:lvl6pPr>
            <a:lvl7pPr lvl="6">
              <a:buNone/>
              <a:defRPr>
                <a:solidFill>
                  <a:srgbClr val="FF2244"/>
                </a:solidFill>
              </a:defRPr>
            </a:lvl7pPr>
            <a:lvl8pPr lvl="7">
              <a:buNone/>
              <a:defRPr>
                <a:solidFill>
                  <a:srgbClr val="FF2244"/>
                </a:solidFill>
              </a:defRPr>
            </a:lvl8pPr>
            <a:lvl9pPr lvl="8">
              <a:buNone/>
              <a:defRPr>
                <a:solidFill>
                  <a:srgbClr val="FF2244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95" name="Google Shape;95;p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8169925" y="6172600"/>
            <a:ext cx="102600" cy="103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7415075" y="6567238"/>
            <a:ext cx="64500" cy="663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8"/>
          <p:cNvSpPr/>
          <p:nvPr/>
        </p:nvSpPr>
        <p:spPr>
          <a:xfrm>
            <a:off x="7134075" y="6143389"/>
            <a:ext cx="78600" cy="765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5841056" y="6340266"/>
            <a:ext cx="64500" cy="663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"/>
          <p:cNvSpPr/>
          <p:nvPr/>
        </p:nvSpPr>
        <p:spPr>
          <a:xfrm>
            <a:off x="6262523" y="6404195"/>
            <a:ext cx="78600" cy="765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"/>
          <p:cNvSpPr/>
          <p:nvPr/>
        </p:nvSpPr>
        <p:spPr>
          <a:xfrm>
            <a:off x="4412306" y="6287866"/>
            <a:ext cx="64500" cy="663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4019406" y="6292631"/>
            <a:ext cx="64500" cy="663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3204978" y="6096135"/>
            <a:ext cx="102600" cy="1038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2495363" y="6340275"/>
            <a:ext cx="64500" cy="663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2052459" y="6278789"/>
            <a:ext cx="78600" cy="765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1080913" y="6781507"/>
            <a:ext cx="78600" cy="765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8"/>
          <p:cNvSpPr/>
          <p:nvPr/>
        </p:nvSpPr>
        <p:spPr>
          <a:xfrm>
            <a:off x="719455" y="6571676"/>
            <a:ext cx="64500" cy="663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>
            <a:off x="181305" y="6318839"/>
            <a:ext cx="78600" cy="76500"/>
          </a:xfrm>
          <a:prstGeom prst="ellipse">
            <a:avLst/>
          </a:prstGeom>
          <a:solidFill>
            <a:srgbClr val="95CFB9"/>
          </a:solidFill>
          <a:ln cap="flat" cmpd="sng" w="19050">
            <a:solidFill>
              <a:srgbClr val="95CF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0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2244"/>
              </a:buClr>
              <a:buSzPts val="2000"/>
              <a:buFont typeface="Roboto Slab"/>
              <a:buNone/>
              <a:defRPr sz="2000">
                <a:solidFill>
                  <a:srgbClr val="FF2244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b="1" sz="1300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b="1" sz="1300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b="1" sz="1300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b="1" sz="1300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b="1" sz="1300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b="1" sz="1300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b="1" sz="1300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b="1" sz="1300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2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gif"/><Relationship Id="rId4" Type="http://schemas.openxmlformats.org/officeDocument/2006/relationships/image" Target="../media/image1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expo.io/@kauana/instapet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s://www.flaticon.com/free-icon/paw_1581645#term=paw&amp;page=1&amp;position=18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jpg"/><Relationship Id="rId4" Type="http://schemas.openxmlformats.org/officeDocument/2006/relationships/image" Target="../media/image31.jpg"/><Relationship Id="rId5" Type="http://schemas.openxmlformats.org/officeDocument/2006/relationships/image" Target="../media/image37.jpg"/><Relationship Id="rId6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jpg"/><Relationship Id="rId4" Type="http://schemas.openxmlformats.org/officeDocument/2006/relationships/image" Target="../media/image29.png"/><Relationship Id="rId5" Type="http://schemas.openxmlformats.org/officeDocument/2006/relationships/image" Target="../media/image34.jp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1"/>
          <p:cNvSpPr txBox="1"/>
          <p:nvPr>
            <p:ph type="ctrTitle"/>
          </p:nvPr>
        </p:nvSpPr>
        <p:spPr>
          <a:xfrm>
            <a:off x="2276035" y="1569750"/>
            <a:ext cx="5807400" cy="1546500"/>
          </a:xfrm>
          <a:prstGeom prst="rect">
            <a:avLst/>
          </a:prstGeom>
          <a:effectLst>
            <a:outerShdw blurRad="57150" rotWithShape="0" algn="bl" dir="19740000" dist="28575">
              <a:srgbClr val="000000">
                <a:alpha val="18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/>
              <a:t>Milestone 4</a:t>
            </a:r>
            <a:br>
              <a:rPr lang="en" sz="6500"/>
            </a:br>
            <a:r>
              <a:rPr lang="en" sz="6500"/>
              <a:t>ECS 165A</a:t>
            </a:r>
            <a:endParaRPr sz="6500"/>
          </a:p>
        </p:txBody>
      </p:sp>
      <p:sp>
        <p:nvSpPr>
          <p:cNvPr id="119" name="Google Shape;119;p11"/>
          <p:cNvSpPr/>
          <p:nvPr/>
        </p:nvSpPr>
        <p:spPr>
          <a:xfrm>
            <a:off x="962050" y="3513456"/>
            <a:ext cx="3236700" cy="32493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 rotWithShape="1">
          <a:blip r:embed="rId3">
            <a:alphaModFix/>
          </a:blip>
          <a:srcRect b="0" l="16878" r="16878" t="0"/>
          <a:stretch/>
        </p:blipFill>
        <p:spPr>
          <a:xfrm>
            <a:off x="1188628" y="3740928"/>
            <a:ext cx="2783400" cy="2794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21" name="Google Shape;121;p11"/>
          <p:cNvCxnSpPr/>
          <p:nvPr/>
        </p:nvCxnSpPr>
        <p:spPr>
          <a:xfrm rot="10800000">
            <a:off x="295125" y="4552875"/>
            <a:ext cx="705000" cy="2001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1"/>
          <p:cNvCxnSpPr>
            <a:stCxn id="119" idx="1"/>
          </p:cNvCxnSpPr>
          <p:nvPr/>
        </p:nvCxnSpPr>
        <p:spPr>
          <a:xfrm rot="10800000">
            <a:off x="695354" y="3481405"/>
            <a:ext cx="740700" cy="507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1"/>
          <p:cNvCxnSpPr/>
          <p:nvPr/>
        </p:nvCxnSpPr>
        <p:spPr>
          <a:xfrm rot="10800000">
            <a:off x="319100" y="4086300"/>
            <a:ext cx="952500" cy="1047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0"/>
          <p:cNvSpPr txBox="1"/>
          <p:nvPr>
            <p:ph type="ctrTitle"/>
          </p:nvPr>
        </p:nvSpPr>
        <p:spPr>
          <a:xfrm>
            <a:off x="1546025" y="2034925"/>
            <a:ext cx="5927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5CFB9"/>
                </a:solidFill>
              </a:rPr>
              <a:t>3</a:t>
            </a:r>
            <a:r>
              <a:rPr lang="en" sz="6000">
                <a:solidFill>
                  <a:srgbClr val="95CFB9"/>
                </a:solidFill>
              </a:rPr>
              <a:t>.</a:t>
            </a:r>
            <a:endParaRPr sz="6000">
              <a:solidFill>
                <a:srgbClr val="95CFB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Features</a:t>
            </a:r>
            <a:endParaRPr/>
          </a:p>
        </p:txBody>
      </p:sp>
      <p:sp>
        <p:nvSpPr>
          <p:cNvPr id="229" name="Google Shape;229;p20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E71"/>
                </a:solidFill>
              </a:rPr>
              <a:t>Implemented since last milestone.</a:t>
            </a:r>
            <a:endParaRPr>
              <a:solidFill>
                <a:srgbClr val="696E71"/>
              </a:solidFill>
            </a:endParaRPr>
          </a:p>
        </p:txBody>
      </p:sp>
      <p:sp>
        <p:nvSpPr>
          <p:cNvPr id="230" name="Google Shape;230;p20"/>
          <p:cNvSpPr txBox="1"/>
          <p:nvPr>
            <p:ph idx="4294967295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21"/>
          <p:cNvSpPr/>
          <p:nvPr/>
        </p:nvSpPr>
        <p:spPr>
          <a:xfrm>
            <a:off x="3590957" y="1249637"/>
            <a:ext cx="2447026" cy="5129481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1"/>
          <p:cNvSpPr/>
          <p:nvPr/>
        </p:nvSpPr>
        <p:spPr>
          <a:xfrm>
            <a:off x="3779657" y="1968741"/>
            <a:ext cx="2100000" cy="36915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6282325" y="1249375"/>
            <a:ext cx="2447026" cy="5129481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6471032" y="1968491"/>
            <a:ext cx="2100000" cy="36915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40" name="Google Shape;2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9657" y="1967575"/>
            <a:ext cx="2100000" cy="369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025" y="1968625"/>
            <a:ext cx="2100000" cy="36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/>
        </p:nvSpPr>
        <p:spPr>
          <a:xfrm>
            <a:off x="624500" y="418875"/>
            <a:ext cx="80049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2244"/>
                </a:solidFill>
                <a:latin typeface="Roboto Slab"/>
                <a:ea typeface="Roboto Slab"/>
                <a:cs typeface="Roboto Slab"/>
                <a:sym typeface="Roboto Slab"/>
              </a:rPr>
              <a:t>Profile Picture: Take Photo or Upload Photo</a:t>
            </a:r>
            <a:endParaRPr b="1" sz="3000">
              <a:solidFill>
                <a:srgbClr val="FF2244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624500" y="1873450"/>
            <a:ext cx="30885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95CFB9"/>
              </a:buClr>
              <a:buSzPts val="2400"/>
              <a:buFont typeface="Source Sans Pro"/>
              <a:buChar char="◎"/>
            </a:pP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Before: users had to add a picture URL.</a:t>
            </a:r>
            <a:endParaRPr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5CFB9"/>
              </a:buClr>
              <a:buSzPts val="2400"/>
              <a:buFont typeface="Source Sans Pro"/>
              <a:buChar char="◎"/>
            </a:pP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Now: users can upload a photo or take a photo.</a:t>
            </a:r>
            <a:endParaRPr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Favorite Screen: Posts the app user liked by </a:t>
            </a:r>
            <a:r>
              <a:rPr b="1" lang="en" sz="3000"/>
              <a:t>timestamp</a:t>
            </a:r>
            <a:endParaRPr b="1" sz="3000"/>
          </a:p>
        </p:txBody>
      </p:sp>
      <p:sp>
        <p:nvSpPr>
          <p:cNvPr id="249" name="Google Shape;249;p2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548300" y="1492450"/>
            <a:ext cx="30885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95CFB9"/>
              </a:buClr>
              <a:buSzPts val="2400"/>
              <a:buFont typeface="Source Sans Pro"/>
              <a:buChar char="◎"/>
            </a:pPr>
            <a:r>
              <a:rPr i="1"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where</a:t>
            </a: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clause gets all posts the user liked</a:t>
            </a:r>
            <a:endParaRPr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5CFB9"/>
              </a:buClr>
              <a:buSzPts val="2400"/>
              <a:buFont typeface="Source Sans Pro"/>
              <a:buChar char="◎"/>
            </a:pPr>
            <a:r>
              <a:rPr i="1"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Sort</a:t>
            </a: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posts by </a:t>
            </a: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timestamp</a:t>
            </a: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before displaying them</a:t>
            </a:r>
            <a:endParaRPr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51" name="Google Shape;2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50" y="5048700"/>
            <a:ext cx="7779475" cy="12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2"/>
          <p:cNvSpPr/>
          <p:nvPr/>
        </p:nvSpPr>
        <p:spPr>
          <a:xfrm>
            <a:off x="5523174" y="1061299"/>
            <a:ext cx="2204260" cy="4735410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/>
          <p:nvPr/>
        </p:nvSpPr>
        <p:spPr>
          <a:xfrm>
            <a:off x="5679478" y="1725041"/>
            <a:ext cx="1891800" cy="34080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54" name="Google Shape;2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2200" y="1719600"/>
            <a:ext cx="1886350" cy="34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3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5CFB9"/>
                </a:solidFill>
              </a:rPr>
              <a:t>4</a:t>
            </a:r>
            <a:r>
              <a:rPr lang="en" sz="6000">
                <a:solidFill>
                  <a:srgbClr val="95CFB9"/>
                </a:solidFill>
              </a:rPr>
              <a:t>.</a:t>
            </a:r>
            <a:endParaRPr sz="6000">
              <a:solidFill>
                <a:srgbClr val="95CFB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60" name="Google Shape;260;p23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E71"/>
                </a:solidFill>
              </a:rPr>
              <a:t>Extra features we would like to add next.</a:t>
            </a:r>
            <a:endParaRPr>
              <a:solidFill>
                <a:srgbClr val="696E71"/>
              </a:solidFill>
            </a:endParaRPr>
          </a:p>
        </p:txBody>
      </p:sp>
      <p:sp>
        <p:nvSpPr>
          <p:cNvPr id="261" name="Google Shape;261;p23"/>
          <p:cNvSpPr txBox="1"/>
          <p:nvPr>
            <p:ph idx="4294967295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Future Work</a:t>
            </a:r>
            <a:endParaRPr b="1" sz="3000"/>
          </a:p>
        </p:txBody>
      </p:sp>
      <p:sp>
        <p:nvSpPr>
          <p:cNvPr id="267" name="Google Shape;267;p24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95CFB9"/>
              </a:buClr>
              <a:buSzPts val="2400"/>
              <a:buChar char="◎"/>
            </a:pPr>
            <a:r>
              <a:rPr lang="en" sz="2400"/>
              <a:t>Supporting reply to each individual comment.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5CFB9"/>
              </a:buClr>
              <a:buSzPts val="2400"/>
              <a:buChar char="◎"/>
            </a:pPr>
            <a:r>
              <a:rPr lang="en" sz="2400"/>
              <a:t>Suggest users who to follow when a new user signs up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8E8D0"/>
              </a:buClr>
              <a:buSzPts val="2400"/>
              <a:buChar char="○"/>
            </a:pPr>
            <a:r>
              <a:rPr lang="en" sz="2400"/>
              <a:t> </a:t>
            </a:r>
            <a:r>
              <a:rPr lang="en"/>
              <a:t>U</a:t>
            </a:r>
            <a:r>
              <a:rPr lang="en" sz="2400"/>
              <a:t>se the number of followers as a metric to select the most popular people on the </a:t>
            </a:r>
            <a:r>
              <a:rPr lang="en"/>
              <a:t>App</a:t>
            </a:r>
            <a:r>
              <a:rPr lang="en" sz="2400"/>
              <a:t>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5CFB9"/>
              </a:buClr>
              <a:buSzPts val="2400"/>
              <a:buChar char="◎"/>
            </a:pPr>
            <a:r>
              <a:rPr lang="en" sz="2400"/>
              <a:t>For the feed </a:t>
            </a:r>
            <a:r>
              <a:rPr lang="en" sz="2400"/>
              <a:t>maintenance</a:t>
            </a:r>
            <a:r>
              <a:rPr lang="en" sz="2400"/>
              <a:t> algorithm, choose posts from other users the current user interacts with more often.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5CFB9"/>
              </a:buClr>
              <a:buSzPts val="2400"/>
              <a:buChar char="◎"/>
            </a:pPr>
            <a:r>
              <a:rPr lang="en" sz="2400"/>
              <a:t>Allow users to reset password if they forgot their password.</a:t>
            </a:r>
            <a:endParaRPr sz="2400"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8" name="Google Shape;268;p2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/>
          <p:nvPr>
            <p:ph type="ctrTitle"/>
          </p:nvPr>
        </p:nvSpPr>
        <p:spPr>
          <a:xfrm>
            <a:off x="1546025" y="2034925"/>
            <a:ext cx="5927100" cy="271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5CFB9"/>
                </a:solidFill>
              </a:rPr>
              <a:t>5</a:t>
            </a:r>
            <a:r>
              <a:rPr lang="en" sz="6000">
                <a:solidFill>
                  <a:srgbClr val="95CFB9"/>
                </a:solidFill>
              </a:rPr>
              <a:t>.</a:t>
            </a:r>
            <a:endParaRPr sz="6000">
              <a:solidFill>
                <a:srgbClr val="95CFB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UI/UX Design vs. Actual Implementation</a:t>
            </a:r>
            <a:endParaRPr/>
          </a:p>
        </p:txBody>
      </p:sp>
      <p:sp>
        <p:nvSpPr>
          <p:cNvPr id="274" name="Google Shape;274;p25"/>
          <p:cNvSpPr txBox="1"/>
          <p:nvPr>
            <p:ph idx="4294967295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450" y="1075875"/>
            <a:ext cx="2446250" cy="44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175" y="1109700"/>
            <a:ext cx="2529000" cy="4488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/>
          <p:nvPr/>
        </p:nvSpPr>
        <p:spPr>
          <a:xfrm>
            <a:off x="5968512" y="657237"/>
            <a:ext cx="2766776" cy="5551776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26"/>
          <p:cNvSpPr/>
          <p:nvPr/>
        </p:nvSpPr>
        <p:spPr>
          <a:xfrm>
            <a:off x="2946412" y="648987"/>
            <a:ext cx="2766776" cy="5551776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 txBox="1"/>
          <p:nvPr>
            <p:ph idx="4294967295" type="body"/>
          </p:nvPr>
        </p:nvSpPr>
        <p:spPr>
          <a:xfrm>
            <a:off x="233900" y="2912250"/>
            <a:ext cx="25377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2244"/>
                </a:solidFill>
                <a:latin typeface="Roboto Slab"/>
                <a:ea typeface="Roboto Slab"/>
                <a:cs typeface="Roboto Slab"/>
                <a:sym typeface="Roboto Slab"/>
              </a:rPr>
              <a:t>Initial Mockups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4775" y="1127100"/>
            <a:ext cx="2537700" cy="44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475" y="1127100"/>
            <a:ext cx="2537700" cy="444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7"/>
          <p:cNvSpPr/>
          <p:nvPr/>
        </p:nvSpPr>
        <p:spPr>
          <a:xfrm>
            <a:off x="5968512" y="657237"/>
            <a:ext cx="2766776" cy="5551776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27"/>
          <p:cNvSpPr/>
          <p:nvPr/>
        </p:nvSpPr>
        <p:spPr>
          <a:xfrm>
            <a:off x="2946412" y="648987"/>
            <a:ext cx="2766776" cy="5551776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7"/>
          <p:cNvSpPr txBox="1"/>
          <p:nvPr>
            <p:ph idx="4294967295" type="body"/>
          </p:nvPr>
        </p:nvSpPr>
        <p:spPr>
          <a:xfrm>
            <a:off x="153400" y="2296350"/>
            <a:ext cx="25377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2244"/>
                </a:solidFill>
                <a:latin typeface="Roboto Slab"/>
                <a:ea typeface="Roboto Slab"/>
                <a:cs typeface="Roboto Slab"/>
                <a:sym typeface="Roboto Slab"/>
              </a:rPr>
              <a:t>UX Wireframes and UI Design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0950" y="1139950"/>
            <a:ext cx="2537700" cy="445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050" y="1139950"/>
            <a:ext cx="2537700" cy="445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/>
          <p:nvPr/>
        </p:nvSpPr>
        <p:spPr>
          <a:xfrm>
            <a:off x="5968512" y="657237"/>
            <a:ext cx="2766776" cy="5551776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28"/>
          <p:cNvSpPr/>
          <p:nvPr/>
        </p:nvSpPr>
        <p:spPr>
          <a:xfrm>
            <a:off x="2946412" y="648987"/>
            <a:ext cx="2766776" cy="5551776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 txBox="1"/>
          <p:nvPr>
            <p:ph idx="4294967295" type="body"/>
          </p:nvPr>
        </p:nvSpPr>
        <p:spPr>
          <a:xfrm>
            <a:off x="153400" y="2420250"/>
            <a:ext cx="2537700" cy="20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2244"/>
                </a:solidFill>
                <a:latin typeface="Roboto Slab"/>
                <a:ea typeface="Roboto Slab"/>
                <a:cs typeface="Roboto Slab"/>
                <a:sym typeface="Roboto Slab"/>
              </a:rPr>
              <a:t>Final Design: Login &amp; SignUp Screens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475" y="1123186"/>
            <a:ext cx="2537700" cy="44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29"/>
          <p:cNvSpPr/>
          <p:nvPr/>
        </p:nvSpPr>
        <p:spPr>
          <a:xfrm>
            <a:off x="4187937" y="653112"/>
            <a:ext cx="2766776" cy="5551776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 txBox="1"/>
          <p:nvPr>
            <p:ph idx="4294967295" type="body"/>
          </p:nvPr>
        </p:nvSpPr>
        <p:spPr>
          <a:xfrm>
            <a:off x="153400" y="2516850"/>
            <a:ext cx="2537700" cy="182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2244"/>
                </a:solidFill>
                <a:latin typeface="Roboto Slab"/>
                <a:ea typeface="Roboto Slab"/>
                <a:cs typeface="Roboto Slab"/>
                <a:sym typeface="Roboto Slab"/>
              </a:rPr>
              <a:t>Final Design App Functions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2"/>
          <p:cNvSpPr txBox="1"/>
          <p:nvPr>
            <p:ph idx="4294967295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/>
          <p:nvPr/>
        </p:nvSpPr>
        <p:spPr>
          <a:xfrm>
            <a:off x="5865747" y="3416025"/>
            <a:ext cx="1820700" cy="18207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"/>
          <p:cNvSpPr txBox="1"/>
          <p:nvPr>
            <p:ph type="ctrTitle"/>
          </p:nvPr>
        </p:nvSpPr>
        <p:spPr>
          <a:xfrm>
            <a:off x="1637500" y="992850"/>
            <a:ext cx="56421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HIJK Team</a:t>
            </a:r>
            <a:endParaRPr b="1" sz="6000"/>
          </a:p>
        </p:txBody>
      </p:sp>
      <p:sp>
        <p:nvSpPr>
          <p:cNvPr id="131" name="Google Shape;131;p12"/>
          <p:cNvSpPr txBox="1"/>
          <p:nvPr>
            <p:ph idx="4294967295" type="body"/>
          </p:nvPr>
        </p:nvSpPr>
        <p:spPr>
          <a:xfrm>
            <a:off x="1637500" y="2981075"/>
            <a:ext cx="3453300" cy="32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800">
                <a:latin typeface="Roboto Slab"/>
                <a:ea typeface="Roboto Slab"/>
                <a:cs typeface="Roboto Slab"/>
                <a:sym typeface="Roboto Slab"/>
              </a:rPr>
              <a:t>Hanxing Zhang</a:t>
            </a:r>
            <a:endParaRPr b="1" sz="2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800">
                <a:latin typeface="Roboto Slab"/>
                <a:ea typeface="Roboto Slab"/>
                <a:cs typeface="Roboto Slab"/>
                <a:sym typeface="Roboto Slab"/>
              </a:rPr>
              <a:t>Isabella Pitco</a:t>
            </a:r>
            <a:endParaRPr b="1" sz="2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800">
                <a:latin typeface="Roboto Slab"/>
                <a:ea typeface="Roboto Slab"/>
                <a:cs typeface="Roboto Slab"/>
                <a:sym typeface="Roboto Slab"/>
              </a:rPr>
              <a:t>Jennifer Ly</a:t>
            </a:r>
            <a:endParaRPr b="1" sz="28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800">
                <a:latin typeface="Roboto Slab"/>
                <a:ea typeface="Roboto Slab"/>
                <a:cs typeface="Roboto Slab"/>
                <a:sym typeface="Roboto Slab"/>
              </a:rPr>
              <a:t>Kauana dos Santos</a:t>
            </a:r>
            <a:endParaRPr b="1" sz="28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2" name="Google Shape;132;p12"/>
          <p:cNvPicPr preferRelativeResize="0"/>
          <p:nvPr/>
        </p:nvPicPr>
        <p:blipFill rotWithShape="1">
          <a:blip r:embed="rId3">
            <a:alphaModFix/>
          </a:blip>
          <a:srcRect b="0" l="7461" r="7461" t="0"/>
          <a:stretch/>
        </p:blipFill>
        <p:spPr>
          <a:xfrm>
            <a:off x="5969309" y="3519586"/>
            <a:ext cx="1613400" cy="1613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33" name="Google Shape;133;p12"/>
          <p:cNvCxnSpPr/>
          <p:nvPr/>
        </p:nvCxnSpPr>
        <p:spPr>
          <a:xfrm>
            <a:off x="6939075" y="5244825"/>
            <a:ext cx="145800" cy="567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2"/>
          <p:cNvCxnSpPr/>
          <p:nvPr/>
        </p:nvCxnSpPr>
        <p:spPr>
          <a:xfrm>
            <a:off x="7419812" y="4970090"/>
            <a:ext cx="289500" cy="396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2"/>
          <p:cNvCxnSpPr/>
          <p:nvPr/>
        </p:nvCxnSpPr>
        <p:spPr>
          <a:xfrm>
            <a:off x="7636225" y="4669275"/>
            <a:ext cx="802500" cy="2595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5CFB9"/>
                </a:solidFill>
              </a:rPr>
              <a:t>6</a:t>
            </a:r>
            <a:r>
              <a:rPr lang="en" sz="6000">
                <a:solidFill>
                  <a:srgbClr val="95CFB9"/>
                </a:solidFill>
              </a:rPr>
              <a:t>.</a:t>
            </a:r>
            <a:endParaRPr sz="6000">
              <a:solidFill>
                <a:srgbClr val="95CFB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Demo</a:t>
            </a:r>
            <a:endParaRPr/>
          </a:p>
        </p:txBody>
      </p:sp>
      <p:sp>
        <p:nvSpPr>
          <p:cNvPr id="318" name="Google Shape;318;p30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E71"/>
                </a:solidFill>
              </a:rPr>
              <a:t>Hashtags, new follower/likes notification, favorite posts and edit profile avatar picture.</a:t>
            </a:r>
            <a:endParaRPr>
              <a:solidFill>
                <a:srgbClr val="696E71"/>
              </a:solidFill>
            </a:endParaRPr>
          </a:p>
        </p:txBody>
      </p:sp>
      <p:sp>
        <p:nvSpPr>
          <p:cNvPr id="319" name="Google Shape;319;p30"/>
          <p:cNvSpPr txBox="1"/>
          <p:nvPr>
            <p:ph idx="4294967295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Instapet on Expo</a:t>
            </a:r>
            <a:endParaRPr sz="3000"/>
          </a:p>
        </p:txBody>
      </p:sp>
      <p:sp>
        <p:nvSpPr>
          <p:cNvPr id="326" name="Google Shape;326;p31"/>
          <p:cNvSpPr txBox="1"/>
          <p:nvPr/>
        </p:nvSpPr>
        <p:spPr>
          <a:xfrm>
            <a:off x="786150" y="1782625"/>
            <a:ext cx="7127700" cy="27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95CFB9"/>
              </a:buClr>
              <a:buSzPts val="2400"/>
              <a:buFont typeface="Source Sans Pro"/>
              <a:buChar char="◎"/>
            </a:pP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If you would like to use our Instapet, our app is published on Expo. To access it open:</a:t>
            </a:r>
            <a:b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400">
                <a:solidFill>
                  <a:srgbClr val="696E7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https://expo.io/@kauana/instapet</a:t>
            </a:r>
            <a:b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Make sure you have the Expo app installed. </a:t>
            </a:r>
            <a:b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Have fun!</a:t>
            </a:r>
            <a:br>
              <a:rPr lang="en"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</a:br>
            <a:endParaRPr sz="24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/>
          <p:nvPr>
            <p:ph type="title"/>
          </p:nvPr>
        </p:nvSpPr>
        <p:spPr>
          <a:xfrm>
            <a:off x="786150" y="52437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Credits</a:t>
            </a:r>
            <a:endParaRPr b="1" sz="3600"/>
          </a:p>
        </p:txBody>
      </p:sp>
      <p:sp>
        <p:nvSpPr>
          <p:cNvPr id="332" name="Google Shape;332;p32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95CFB9"/>
              </a:buClr>
              <a:buSzPts val="2400"/>
              <a:buChar char="◎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5CFB9"/>
              </a:buClr>
              <a:buSzPts val="2400"/>
              <a:buChar char="◎"/>
            </a:pPr>
            <a:r>
              <a:rPr lang="en" sz="2400"/>
              <a:t>Paw icon by Freepik at </a:t>
            </a:r>
            <a:r>
              <a:rPr lang="en" sz="2400" u="sng">
                <a:hlinkClick r:id="rId4"/>
              </a:rPr>
              <a:t>Flaticon</a:t>
            </a:r>
            <a:endParaRPr sz="2400"/>
          </a:p>
        </p:txBody>
      </p:sp>
      <p:sp>
        <p:nvSpPr>
          <p:cNvPr id="333" name="Google Shape;333;p3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3"/>
          <p:cNvSpPr txBox="1"/>
          <p:nvPr>
            <p:ph idx="4294967295" type="ctrTitle"/>
          </p:nvPr>
        </p:nvSpPr>
        <p:spPr>
          <a:xfrm>
            <a:off x="685800" y="587125"/>
            <a:ext cx="33975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/>
              <a:t>Thanks! </a:t>
            </a:r>
            <a:endParaRPr b="1" sz="6000"/>
          </a:p>
        </p:txBody>
      </p:sp>
      <p:sp>
        <p:nvSpPr>
          <p:cNvPr id="340" name="Google Shape;340;p33"/>
          <p:cNvSpPr txBox="1"/>
          <p:nvPr>
            <p:ph idx="4294967295" type="subTitle"/>
          </p:nvPr>
        </p:nvSpPr>
        <p:spPr>
          <a:xfrm>
            <a:off x="685800" y="2186550"/>
            <a:ext cx="32757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96E71"/>
                </a:solidFill>
              </a:rPr>
              <a:t>Questions?</a:t>
            </a:r>
            <a:endParaRPr b="1" sz="3600">
              <a:solidFill>
                <a:srgbClr val="696E71"/>
              </a:solidFill>
            </a:endParaRPr>
          </a:p>
        </p:txBody>
      </p:sp>
      <p:sp>
        <p:nvSpPr>
          <p:cNvPr id="341" name="Google Shape;341;p3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4371325" y="2257060"/>
            <a:ext cx="4119300" cy="4076100"/>
          </a:xfrm>
          <a:prstGeom prst="ellipse">
            <a:avLst/>
          </a:prstGeom>
          <a:noFill/>
          <a:ln cap="flat" cmpd="sng" w="9525">
            <a:solidFill>
              <a:srgbClr val="CFD8D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33"/>
          <p:cNvPicPr preferRelativeResize="0"/>
          <p:nvPr/>
        </p:nvPicPr>
        <p:blipFill rotWithShape="1">
          <a:blip r:embed="rId3">
            <a:alphaModFix/>
          </a:blip>
          <a:srcRect b="0" l="690" r="680" t="0"/>
          <a:stretch/>
        </p:blipFill>
        <p:spPr>
          <a:xfrm>
            <a:off x="4659683" y="2542412"/>
            <a:ext cx="3542400" cy="3505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44" name="Google Shape;344;p33"/>
          <p:cNvCxnSpPr/>
          <p:nvPr/>
        </p:nvCxnSpPr>
        <p:spPr>
          <a:xfrm flipH="1" rot="10800000">
            <a:off x="7312437" y="1800330"/>
            <a:ext cx="274200" cy="6267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3"/>
          <p:cNvCxnSpPr/>
          <p:nvPr/>
        </p:nvCxnSpPr>
        <p:spPr>
          <a:xfrm flipH="1" rot="10800000">
            <a:off x="7887282" y="2505086"/>
            <a:ext cx="599400" cy="348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3"/>
          <p:cNvCxnSpPr/>
          <p:nvPr/>
        </p:nvCxnSpPr>
        <p:spPr>
          <a:xfrm flipH="1" rot="10800000">
            <a:off x="7706935" y="1906642"/>
            <a:ext cx="701400" cy="7893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7" name="Google Shape;3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100" y="1152252"/>
            <a:ext cx="811575" cy="81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5CFB9"/>
                </a:solidFill>
              </a:rPr>
              <a:t>1.</a:t>
            </a:r>
            <a:endParaRPr sz="6000">
              <a:solidFill>
                <a:srgbClr val="95CFB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Hashtags</a:t>
            </a:r>
            <a:endParaRPr/>
          </a:p>
        </p:txBody>
      </p:sp>
      <p:sp>
        <p:nvSpPr>
          <p:cNvPr id="141" name="Google Shape;141;p13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E71"/>
                </a:solidFill>
              </a:rPr>
              <a:t>Search for posts by its hashtags. </a:t>
            </a:r>
            <a:endParaRPr>
              <a:solidFill>
                <a:srgbClr val="696E71"/>
              </a:solidFill>
            </a:endParaRPr>
          </a:p>
        </p:txBody>
      </p:sp>
      <p:sp>
        <p:nvSpPr>
          <p:cNvPr id="142" name="Google Shape;142;p13"/>
          <p:cNvSpPr txBox="1"/>
          <p:nvPr>
            <p:ph idx="4294967295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14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Hashtags Implementation: </a:t>
            </a:r>
            <a:endParaRPr sz="3000"/>
          </a:p>
        </p:txBody>
      </p:sp>
      <p:pic>
        <p:nvPicPr>
          <p:cNvPr id="149" name="Google Shape;14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375" y="696710"/>
            <a:ext cx="2145825" cy="5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175" y="1582814"/>
            <a:ext cx="2914650" cy="180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51" name="Google Shape;151;p14"/>
          <p:cNvCxnSpPr>
            <a:stCxn id="150" idx="3"/>
          </p:cNvCxnSpPr>
          <p:nvPr/>
        </p:nvCxnSpPr>
        <p:spPr>
          <a:xfrm>
            <a:off x="3328825" y="2487689"/>
            <a:ext cx="532200" cy="6300"/>
          </a:xfrm>
          <a:prstGeom prst="straightConnector1">
            <a:avLst/>
          </a:prstGeom>
          <a:noFill/>
          <a:ln cap="flat" cmpd="sng" w="9525">
            <a:solidFill>
              <a:srgbClr val="696E7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52" name="Google Shape;15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175" y="3741100"/>
            <a:ext cx="5024451" cy="208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3" name="Google Shape;153;p14"/>
          <p:cNvSpPr txBox="1"/>
          <p:nvPr/>
        </p:nvSpPr>
        <p:spPr>
          <a:xfrm>
            <a:off x="414175" y="1229925"/>
            <a:ext cx="1428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C5B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Algolia side:</a:t>
            </a:r>
            <a:endParaRPr b="1">
              <a:solidFill>
                <a:srgbClr val="8EC5B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14"/>
          <p:cNvSpPr txBox="1"/>
          <p:nvPr/>
        </p:nvSpPr>
        <p:spPr>
          <a:xfrm>
            <a:off x="414175" y="3392575"/>
            <a:ext cx="23577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C5B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Cloud function (create)</a:t>
            </a:r>
            <a:r>
              <a:rPr b="1" lang="en">
                <a:solidFill>
                  <a:srgbClr val="8EC5B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b="1">
              <a:solidFill>
                <a:srgbClr val="8EC5B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5" name="Google Shape;15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163" y="3719850"/>
            <a:ext cx="8562975" cy="232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1023" y="1582835"/>
            <a:ext cx="2847975" cy="43068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61025" y="2230888"/>
            <a:ext cx="2271416" cy="509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8" name="Google Shape;158;p14"/>
          <p:cNvSpPr txBox="1"/>
          <p:nvPr/>
        </p:nvSpPr>
        <p:spPr>
          <a:xfrm>
            <a:off x="3857550" y="1229925"/>
            <a:ext cx="1428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C5B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Front-end post</a:t>
            </a:r>
            <a:r>
              <a:rPr b="1" lang="en">
                <a:solidFill>
                  <a:srgbClr val="8EC5B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endParaRPr b="1">
              <a:solidFill>
                <a:srgbClr val="8EC5B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/>
          <p:nvPr/>
        </p:nvSpPr>
        <p:spPr>
          <a:xfrm>
            <a:off x="5347250" y="487500"/>
            <a:ext cx="2701361" cy="565417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/>
          <p:cNvSpPr txBox="1"/>
          <p:nvPr>
            <p:ph idx="4294967295" type="body"/>
          </p:nvPr>
        </p:nvSpPr>
        <p:spPr>
          <a:xfrm>
            <a:off x="457200" y="894850"/>
            <a:ext cx="4101900" cy="469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2244"/>
                </a:solidFill>
                <a:latin typeface="Roboto Slab"/>
                <a:ea typeface="Roboto Slab"/>
                <a:cs typeface="Roboto Slab"/>
                <a:sym typeface="Roboto Slab"/>
              </a:rPr>
              <a:t>Find similar posts by their hashtag.</a:t>
            </a:r>
            <a:endParaRPr b="1">
              <a:solidFill>
                <a:srgbClr val="FF2244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2244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Hashtags are highlighted and clickable. Clicking them is the same as searching posts based on the clicked hashtag.</a:t>
            </a:r>
            <a:br>
              <a:rPr lang="en" sz="2400"/>
            </a:br>
            <a:r>
              <a:rPr lang="en" sz="2400"/>
              <a:t>	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Users can also manually search by hashtags in the search screen. </a:t>
            </a:r>
            <a:endParaRPr sz="2400"/>
          </a:p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2244"/>
                </a:solidFill>
              </a:rPr>
              <a:t>‹#›</a:t>
            </a:fld>
            <a:endParaRPr>
              <a:solidFill>
                <a:srgbClr val="FF2244"/>
              </a:solidFill>
            </a:endParaRPr>
          </a:p>
        </p:txBody>
      </p:sp>
      <p:pic>
        <p:nvPicPr>
          <p:cNvPr id="166" name="Google Shape;1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888" y="1293238"/>
            <a:ext cx="2242127" cy="4020799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5CFB9"/>
                </a:solidFill>
              </a:rPr>
              <a:t>2</a:t>
            </a:r>
            <a:r>
              <a:rPr lang="en" sz="6000">
                <a:solidFill>
                  <a:srgbClr val="95CFB9"/>
                </a:solidFill>
              </a:rPr>
              <a:t>.</a:t>
            </a:r>
            <a:endParaRPr sz="6000">
              <a:solidFill>
                <a:srgbClr val="95CFB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Notifications</a:t>
            </a:r>
            <a:endParaRPr/>
          </a:p>
        </p:txBody>
      </p:sp>
      <p:sp>
        <p:nvSpPr>
          <p:cNvPr id="172" name="Google Shape;172;p16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96E71"/>
                </a:solidFill>
              </a:rPr>
              <a:t>Send notifications for key events.</a:t>
            </a:r>
            <a:endParaRPr>
              <a:solidFill>
                <a:srgbClr val="696E71"/>
              </a:solidFill>
            </a:endParaRPr>
          </a:p>
        </p:txBody>
      </p:sp>
      <p:sp>
        <p:nvSpPr>
          <p:cNvPr id="173" name="Google Shape;173;p16"/>
          <p:cNvSpPr txBox="1"/>
          <p:nvPr>
            <p:ph idx="4294967295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"/>
          <p:cNvSpPr txBox="1"/>
          <p:nvPr/>
        </p:nvSpPr>
        <p:spPr>
          <a:xfrm>
            <a:off x="3481350" y="1101200"/>
            <a:ext cx="21813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C5B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Helper function:</a:t>
            </a:r>
            <a:endParaRPr b="1">
              <a:solidFill>
                <a:srgbClr val="8EC5B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9" name="Google Shape;179;p17"/>
          <p:cNvSpPr txBox="1"/>
          <p:nvPr>
            <p:ph type="title"/>
          </p:nvPr>
        </p:nvSpPr>
        <p:spPr>
          <a:xfrm>
            <a:off x="786150" y="410825"/>
            <a:ext cx="7571700" cy="69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Notifications Implementation</a:t>
            </a:r>
            <a:endParaRPr/>
          </a:p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414401"/>
            <a:ext cx="4914900" cy="4305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2" name="Google Shape;182;p17"/>
          <p:cNvSpPr txBox="1"/>
          <p:nvPr/>
        </p:nvSpPr>
        <p:spPr>
          <a:xfrm>
            <a:off x="942975" y="1101200"/>
            <a:ext cx="21813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C5B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More cloud functions!</a:t>
            </a:r>
            <a:endParaRPr b="1">
              <a:solidFill>
                <a:srgbClr val="8EC5B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3" name="Google Shape;1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711" y="1414399"/>
            <a:ext cx="4956579" cy="52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7"/>
          <p:cNvSpPr txBox="1"/>
          <p:nvPr/>
        </p:nvSpPr>
        <p:spPr>
          <a:xfrm>
            <a:off x="3481350" y="2158475"/>
            <a:ext cx="21813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8EC5B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 firebase console:</a:t>
            </a:r>
            <a:endParaRPr b="1">
              <a:solidFill>
                <a:srgbClr val="8EC5B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85" name="Google Shape;1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75" y="2471663"/>
            <a:ext cx="9010650" cy="1304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5670268" y="456813"/>
            <a:ext cx="2766776" cy="5551776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/>
          <p:nvPr/>
        </p:nvSpPr>
        <p:spPr>
          <a:xfrm>
            <a:off x="5789156" y="922375"/>
            <a:ext cx="2529000" cy="4474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93" name="Google Shape;193;p18"/>
          <p:cNvSpPr/>
          <p:nvPr/>
        </p:nvSpPr>
        <p:spPr>
          <a:xfrm>
            <a:off x="706956" y="456813"/>
            <a:ext cx="2528988" cy="55517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8"/>
          <p:cNvSpPr/>
          <p:nvPr/>
        </p:nvSpPr>
        <p:spPr>
          <a:xfrm>
            <a:off x="901979" y="1235116"/>
            <a:ext cx="2170500" cy="39954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cxnSp>
        <p:nvCxnSpPr>
          <p:cNvPr id="195" name="Google Shape;195;p18"/>
          <p:cNvCxnSpPr/>
          <p:nvPr/>
        </p:nvCxnSpPr>
        <p:spPr>
          <a:xfrm>
            <a:off x="3248975" y="3279425"/>
            <a:ext cx="2421300" cy="6600"/>
          </a:xfrm>
          <a:prstGeom prst="straightConnector1">
            <a:avLst/>
          </a:prstGeom>
          <a:noFill/>
          <a:ln cap="flat" cmpd="sng" w="38100">
            <a:solidFill>
              <a:srgbClr val="8EC5B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6" name="Google Shape;196;p18"/>
          <p:cNvSpPr txBox="1"/>
          <p:nvPr/>
        </p:nvSpPr>
        <p:spPr>
          <a:xfrm>
            <a:off x="3220163" y="2839625"/>
            <a:ext cx="2421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1) </a:t>
            </a: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Missy5 follows Neko.</a:t>
            </a:r>
            <a:endParaRPr>
              <a:solidFill>
                <a:srgbClr val="FF224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3220150" y="3286025"/>
            <a:ext cx="2421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2) Neko receives Expo notification.</a:t>
            </a:r>
            <a:endParaRPr>
              <a:solidFill>
                <a:srgbClr val="FF224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3287500" y="456813"/>
            <a:ext cx="2450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2244"/>
                </a:solidFill>
                <a:latin typeface="Roboto Slab"/>
                <a:ea typeface="Roboto Slab"/>
                <a:cs typeface="Roboto Slab"/>
                <a:sym typeface="Roboto Slab"/>
              </a:rPr>
              <a:t>New Followers</a:t>
            </a:r>
            <a:endParaRPr/>
          </a:p>
        </p:txBody>
      </p:sp>
      <p:pic>
        <p:nvPicPr>
          <p:cNvPr id="199" name="Google Shape;1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825" y="1169475"/>
            <a:ext cx="2188650" cy="406105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150" y="922375"/>
            <a:ext cx="2529000" cy="4498211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9150" y="922375"/>
            <a:ext cx="2529000" cy="4498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3800" y="1169475"/>
            <a:ext cx="2188650" cy="4061050"/>
          </a:xfrm>
          <a:prstGeom prst="rect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3" name="Google Shape;203;p18"/>
          <p:cNvSpPr txBox="1"/>
          <p:nvPr/>
        </p:nvSpPr>
        <p:spPr>
          <a:xfrm>
            <a:off x="1014150" y="136875"/>
            <a:ext cx="1914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Missy5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6096350" y="136875"/>
            <a:ext cx="1914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Neko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5670268" y="456813"/>
            <a:ext cx="2766776" cy="5551776"/>
          </a:xfrm>
          <a:custGeom>
            <a:rect b="b" l="l" r="r" t="t"/>
            <a:pathLst>
              <a:path extrusionOk="0" h="61841" w="30819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5789156" y="922375"/>
            <a:ext cx="2529000" cy="44748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706956" y="456813"/>
            <a:ext cx="2528988" cy="5551728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Neko</a:t>
            </a: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901979" y="1235116"/>
            <a:ext cx="2170500" cy="3995400"/>
          </a:xfrm>
          <a:prstGeom prst="rect">
            <a:avLst/>
          </a:prstGeom>
          <a:solidFill>
            <a:srgbClr val="F3F3F3"/>
          </a:solidFill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cxnSp>
        <p:nvCxnSpPr>
          <p:cNvPr id="214" name="Google Shape;214;p19"/>
          <p:cNvCxnSpPr/>
          <p:nvPr/>
        </p:nvCxnSpPr>
        <p:spPr>
          <a:xfrm>
            <a:off x="3248975" y="3279425"/>
            <a:ext cx="2421300" cy="6600"/>
          </a:xfrm>
          <a:prstGeom prst="straightConnector1">
            <a:avLst/>
          </a:prstGeom>
          <a:noFill/>
          <a:ln cap="flat" cmpd="sng" w="38100">
            <a:solidFill>
              <a:srgbClr val="8EC5B0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15" name="Google Shape;215;p19"/>
          <p:cNvSpPr txBox="1"/>
          <p:nvPr/>
        </p:nvSpPr>
        <p:spPr>
          <a:xfrm>
            <a:off x="3220163" y="2839625"/>
            <a:ext cx="2421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1) Neko likes </a:t>
            </a: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Missy5</a:t>
            </a: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’s post.</a:t>
            </a:r>
            <a:endParaRPr>
              <a:solidFill>
                <a:srgbClr val="FF224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3220163" y="3279425"/>
            <a:ext cx="2421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2) </a:t>
            </a: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Missy5</a:t>
            </a: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receives Expo notification.</a:t>
            </a:r>
            <a:endParaRPr>
              <a:solidFill>
                <a:srgbClr val="FF2244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3248975" y="456813"/>
            <a:ext cx="2421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2244"/>
                </a:solidFill>
                <a:latin typeface="Roboto Slab"/>
                <a:ea typeface="Roboto Slab"/>
                <a:cs typeface="Roboto Slab"/>
                <a:sym typeface="Roboto Slab"/>
              </a:rPr>
              <a:t>New Likes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975" y="1235125"/>
            <a:ext cx="2170500" cy="39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9175" y="898063"/>
            <a:ext cx="2529000" cy="44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 txBox="1"/>
          <p:nvPr/>
        </p:nvSpPr>
        <p:spPr>
          <a:xfrm>
            <a:off x="6453525" y="152325"/>
            <a:ext cx="1200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Neko</a:t>
            </a:r>
            <a:endParaRPr/>
          </a:p>
        </p:txBody>
      </p:sp>
      <p:sp>
        <p:nvSpPr>
          <p:cNvPr id="221" name="Google Shape;221;p19"/>
          <p:cNvSpPr txBox="1"/>
          <p:nvPr/>
        </p:nvSpPr>
        <p:spPr>
          <a:xfrm>
            <a:off x="1371300" y="152325"/>
            <a:ext cx="12003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2244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Missy5</a:t>
            </a:r>
            <a:endParaRPr/>
          </a:p>
        </p:txBody>
      </p:sp>
      <p:pic>
        <p:nvPicPr>
          <p:cNvPr id="222" name="Google Shape;222;p19"/>
          <p:cNvPicPr preferRelativeResize="0"/>
          <p:nvPr/>
        </p:nvPicPr>
        <p:blipFill rotWithShape="1">
          <a:blip r:embed="rId5">
            <a:alphaModFix/>
          </a:blip>
          <a:srcRect b="0" l="1690" r="1681" t="0"/>
          <a:stretch/>
        </p:blipFill>
        <p:spPr>
          <a:xfrm>
            <a:off x="901975" y="1235125"/>
            <a:ext cx="2170500" cy="39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9175" y="898075"/>
            <a:ext cx="2529000" cy="449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